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65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54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66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04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22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53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71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4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97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73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0DF72-3EC5-4586-9F1B-25A27C6940D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DBFB95B-B1B6-4997-A928-30DE1386C74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54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14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BURNS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69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with all other emergencies make sure the area is safe for you </a:t>
            </a:r>
            <a:r>
              <a:rPr lang="en-US" dirty="0" smtClean="0"/>
              <a:t>first</a:t>
            </a:r>
          </a:p>
          <a:p>
            <a:endParaRPr lang="en-US" dirty="0"/>
          </a:p>
          <a:p>
            <a:r>
              <a:rPr lang="en-US" dirty="0" smtClean="0"/>
              <a:t>Watch </a:t>
            </a:r>
            <a:r>
              <a:rPr lang="en-US" dirty="0"/>
              <a:t>out </a:t>
            </a:r>
            <a:r>
              <a:rPr lang="en-US" dirty="0" smtClean="0"/>
              <a:t>for live </a:t>
            </a:r>
            <a:r>
              <a:rPr lang="en-US" dirty="0"/>
              <a:t>wires, hot objects, chemical </a:t>
            </a:r>
            <a:r>
              <a:rPr lang="en-US" dirty="0" smtClean="0"/>
              <a:t>spills</a:t>
            </a:r>
          </a:p>
          <a:p>
            <a:endParaRPr lang="en-US" dirty="0"/>
          </a:p>
          <a:p>
            <a:r>
              <a:rPr lang="en-US" dirty="0" smtClean="0"/>
              <a:t>Never </a:t>
            </a:r>
            <a:r>
              <a:rPr lang="en-US" dirty="0"/>
              <a:t>apply ointments, butter, or other home remedies on burns, as this may </a:t>
            </a:r>
            <a:r>
              <a:rPr lang="en-US" dirty="0" smtClean="0"/>
              <a:t>make the </a:t>
            </a:r>
            <a:r>
              <a:rPr lang="en-US" dirty="0"/>
              <a:t>burn worse, keep the heat trapped in, or cause an infection.</a:t>
            </a:r>
          </a:p>
        </p:txBody>
      </p:sp>
    </p:spTree>
    <p:extLst>
      <p:ext uri="{BB962C8B-B14F-4D97-AF65-F5344CB8AC3E}">
        <p14:creationId xmlns:p14="http://schemas.microsoft.com/office/powerpoint/2010/main" val="3240338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14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42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4000" dirty="0" smtClean="0"/>
              <a:t>A </a:t>
            </a:r>
            <a:r>
              <a:rPr lang="en-US" sz="4000" dirty="0"/>
              <a:t>burn is damage to the skin or underlying tissue caused by heat</a:t>
            </a:r>
          </a:p>
        </p:txBody>
      </p:sp>
    </p:spTree>
    <p:extLst>
      <p:ext uri="{BB962C8B-B14F-4D97-AF65-F5344CB8AC3E}">
        <p14:creationId xmlns:p14="http://schemas.microsoft.com/office/powerpoint/2010/main" val="12264163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cap="all" dirty="0" smtClean="0"/>
              <a:t>FOUR MAIN CAUSES</a:t>
            </a:r>
          </a:p>
          <a:p>
            <a:endParaRPr lang="en-US" cap="all" dirty="0"/>
          </a:p>
          <a:p>
            <a:r>
              <a:rPr lang="en-US" cap="all" dirty="0" smtClean="0"/>
              <a:t>Thermal</a:t>
            </a:r>
          </a:p>
          <a:p>
            <a:endParaRPr lang="en-US" cap="all" dirty="0" smtClean="0"/>
          </a:p>
          <a:p>
            <a:r>
              <a:rPr lang="en-US" cap="all" dirty="0" smtClean="0"/>
              <a:t>Chemical</a:t>
            </a:r>
          </a:p>
          <a:p>
            <a:endParaRPr lang="en-US" cap="all" dirty="0" smtClean="0"/>
          </a:p>
          <a:p>
            <a:r>
              <a:rPr lang="en-US" cap="all" dirty="0" smtClean="0"/>
              <a:t>Electrical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RADIATION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905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(CLASSIFICATION)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ACCORDING TO THE DEPTH OF INJURY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Superficial (1</a:t>
            </a:r>
            <a:r>
              <a:rPr lang="en-US" baseline="30000" dirty="0" smtClean="0"/>
              <a:t>ST</a:t>
            </a:r>
            <a:r>
              <a:rPr lang="en-US" dirty="0" smtClean="0"/>
              <a:t> DEGREE)</a:t>
            </a:r>
          </a:p>
          <a:p>
            <a:endParaRPr lang="en-US" dirty="0" smtClean="0"/>
          </a:p>
          <a:p>
            <a:r>
              <a:rPr lang="en-US" dirty="0" smtClean="0"/>
              <a:t>Partial Thickness (2</a:t>
            </a:r>
            <a:r>
              <a:rPr lang="en-US" baseline="30000" dirty="0" smtClean="0"/>
              <a:t>ND</a:t>
            </a:r>
            <a:r>
              <a:rPr lang="en-US" dirty="0" smtClean="0"/>
              <a:t> DEGREE</a:t>
            </a:r>
          </a:p>
          <a:p>
            <a:endParaRPr lang="en-US" dirty="0" smtClean="0"/>
          </a:p>
          <a:p>
            <a:r>
              <a:rPr lang="en-US" dirty="0" smtClean="0"/>
              <a:t>Full </a:t>
            </a:r>
            <a:r>
              <a:rPr lang="en-US" dirty="0"/>
              <a:t>Thickness </a:t>
            </a:r>
            <a:r>
              <a:rPr lang="en-US" dirty="0" smtClean="0"/>
              <a:t>(3</a:t>
            </a:r>
            <a:r>
              <a:rPr lang="en-US" baseline="30000" dirty="0" smtClean="0"/>
              <a:t>RD</a:t>
            </a:r>
            <a:r>
              <a:rPr lang="en-US" dirty="0" smtClean="0"/>
              <a:t> DEGREE)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049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1st </a:t>
            </a:r>
            <a:r>
              <a:rPr lang="en-US" dirty="0"/>
              <a:t>degree: red, swollen, pain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2nd </a:t>
            </a:r>
            <a:r>
              <a:rPr lang="en-US" dirty="0"/>
              <a:t>degree: red, swollen, blisters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3rd </a:t>
            </a:r>
            <a:r>
              <a:rPr lang="en-US" dirty="0"/>
              <a:t>degree: damaged skin to the point where the underlying tissue is </a:t>
            </a:r>
            <a:r>
              <a:rPr lang="en-US" dirty="0" smtClean="0"/>
              <a:t>visible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837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BURNS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418414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7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66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How to identify and assess burns</a:t>
                      </a:r>
                      <a:endParaRPr lang="en-US" dirty="0"/>
                    </a:p>
                  </a:txBody>
                  <a:tcPr marL="83516" marR="8351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cap="all" baseline="0" dirty="0" smtClean="0"/>
                        <a:t>S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all" baseline="0" dirty="0" smtClean="0"/>
                        <a:t>SIZE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 of area burnt: </a:t>
                      </a:r>
                    </a:p>
                    <a:p>
                      <a:r>
                        <a:rPr lang="en-US" sz="2400" b="1" i="1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Patient’s Palm </a:t>
                      </a:r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1% of body surface area 	</a:t>
                      </a:r>
                    </a:p>
                  </a:txBody>
                  <a:tcPr marL="83516" marR="835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cap="all" baseline="0" dirty="0" smtClean="0"/>
                        <a:t>C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all" baseline="0" dirty="0" smtClean="0"/>
                        <a:t>CAUSE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endParaRPr lang="en-US" sz="2400" b="0" i="0" u="none" strike="noStrike" kern="1200" cap="all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Thermal, Chemical, Electrical, RADIATION 	</a:t>
                      </a:r>
                    </a:p>
                  </a:txBody>
                  <a:tcPr marL="83516" marR="835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cap="all" baseline="0" dirty="0" smtClean="0"/>
                        <a:t>A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all" baseline="0" dirty="0" smtClean="0"/>
                        <a:t>AGE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 of the patient: </a:t>
                      </a:r>
                    </a:p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(Very young and very old always serious) 	</a:t>
                      </a:r>
                    </a:p>
                  </a:txBody>
                  <a:tcPr marL="83516" marR="835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cap="all" baseline="0" dirty="0" smtClean="0"/>
                        <a:t>L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all" baseline="0" dirty="0" smtClean="0"/>
                        <a:t>LOCATION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 is the burn? </a:t>
                      </a:r>
                    </a:p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Critical areas: Face, </a:t>
                      </a:r>
                      <a:r>
                        <a:rPr lang="en-US" sz="2400" b="0" i="0" u="none" strike="noStrike" kern="1200" cap="all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EYES,Hands</a:t>
                      </a:r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Feet, Genital 	</a:t>
                      </a:r>
                    </a:p>
                  </a:txBody>
                  <a:tcPr marL="83516" marR="835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cap="all" baseline="0" dirty="0" smtClean="0"/>
                        <a:t>D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all" baseline="0" dirty="0" smtClean="0"/>
                        <a:t>DEPTH</a:t>
                      </a:r>
                      <a:endParaRPr lang="en-US" sz="2400" cap="all" baseline="0" dirty="0"/>
                    </a:p>
                  </a:txBody>
                  <a:tcPr marL="83516" marR="83516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Burn depth: </a:t>
                      </a:r>
                    </a:p>
                    <a:p>
                      <a:r>
                        <a:rPr lang="en-US" sz="2400" b="0" i="0" u="none" strike="noStrike" kern="1200" cap="all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Superficial, Partial Thickness, Full Thickness 	</a:t>
                      </a:r>
                    </a:p>
                  </a:txBody>
                  <a:tcPr marL="83516" marR="8351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7270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(The three Cs)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Cool 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tepid, flowing water for at least </a:t>
            </a:r>
            <a:r>
              <a:rPr lang="en-US" b="1" dirty="0" smtClean="0"/>
              <a:t>15 </a:t>
            </a:r>
            <a:r>
              <a:rPr lang="en-US" b="1" dirty="0"/>
              <a:t>minutes</a:t>
            </a:r>
            <a:r>
              <a:rPr lang="en-US" dirty="0"/>
              <a:t>. Chemical burns </a:t>
            </a:r>
            <a:r>
              <a:rPr lang="en-US" dirty="0" smtClean="0"/>
              <a:t>may need up </a:t>
            </a:r>
            <a:r>
              <a:rPr lang="en-US" dirty="0"/>
              <a:t>to </a:t>
            </a:r>
            <a:r>
              <a:rPr lang="en-US" b="1" dirty="0"/>
              <a:t>an hour</a:t>
            </a:r>
            <a:r>
              <a:rPr lang="en-US" dirty="0"/>
              <a:t>.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Clear:</a:t>
            </a:r>
          </a:p>
          <a:p>
            <a:pPr lvl="1"/>
            <a:r>
              <a:rPr lang="en-US" dirty="0" smtClean="0"/>
              <a:t> </a:t>
            </a:r>
            <a:r>
              <a:rPr lang="en-US" b="1" dirty="0"/>
              <a:t>Remove anything </a:t>
            </a:r>
            <a:r>
              <a:rPr lang="en-US" dirty="0"/>
              <a:t>that may keep burning </a:t>
            </a:r>
            <a:r>
              <a:rPr lang="en-US" b="1" dirty="0"/>
              <a:t>(that isn't sticking</a:t>
            </a:r>
            <a:r>
              <a:rPr lang="en-US" dirty="0"/>
              <a:t>). Remove </a:t>
            </a:r>
            <a:r>
              <a:rPr lang="en-US" dirty="0" err="1" smtClean="0"/>
              <a:t>jewelery</a:t>
            </a:r>
            <a:r>
              <a:rPr lang="en-US" dirty="0"/>
              <a:t>. </a:t>
            </a:r>
            <a:r>
              <a:rPr lang="en-US" b="1" dirty="0"/>
              <a:t>Remove clothing </a:t>
            </a:r>
            <a:r>
              <a:rPr lang="en-US" dirty="0"/>
              <a:t>that is contaminated by chemicals. 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Cover: </a:t>
            </a:r>
          </a:p>
          <a:p>
            <a:pPr lvl="1"/>
            <a:r>
              <a:rPr lang="en-US" dirty="0" smtClean="0"/>
              <a:t>Preferably </a:t>
            </a:r>
            <a:r>
              <a:rPr lang="en-US" dirty="0"/>
              <a:t>with a </a:t>
            </a:r>
            <a:r>
              <a:rPr lang="en-US" b="1" dirty="0"/>
              <a:t>non-adherent dressing</a:t>
            </a:r>
            <a:r>
              <a:rPr lang="en-US" dirty="0"/>
              <a:t>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37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1st </a:t>
            </a:r>
            <a:r>
              <a:rPr lang="en-US" dirty="0"/>
              <a:t>and 2nd degree </a:t>
            </a:r>
            <a:r>
              <a:rPr lang="en-US" dirty="0" smtClean="0"/>
              <a:t>burns: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 Cool </a:t>
            </a:r>
            <a:r>
              <a:rPr lang="en-US" dirty="0"/>
              <a:t>the area immediately with </a:t>
            </a:r>
            <a:r>
              <a:rPr lang="en-US" dirty="0" smtClean="0"/>
              <a:t>gently running </a:t>
            </a:r>
            <a:r>
              <a:rPr lang="en-US" dirty="0"/>
              <a:t>cold water </a:t>
            </a:r>
            <a:r>
              <a:rPr lang="en-US" dirty="0" smtClean="0"/>
              <a:t>minutes </a:t>
            </a:r>
            <a:r>
              <a:rPr lang="en-US" dirty="0"/>
              <a:t>until it has cooled off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Do not </a:t>
            </a:r>
            <a:r>
              <a:rPr lang="en-US" dirty="0" smtClean="0"/>
              <a:t>break any </a:t>
            </a:r>
            <a:r>
              <a:rPr lang="en-US" dirty="0"/>
              <a:t>blisters as this will make the wound worse</a:t>
            </a:r>
          </a:p>
        </p:txBody>
      </p:sp>
    </p:spTree>
    <p:extLst>
      <p:ext uri="{BB962C8B-B14F-4D97-AF65-F5344CB8AC3E}">
        <p14:creationId xmlns:p14="http://schemas.microsoft.com/office/powerpoint/2010/main" val="19693635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3rd </a:t>
            </a:r>
            <a:r>
              <a:rPr lang="en-US" dirty="0"/>
              <a:t>degree </a:t>
            </a:r>
            <a:r>
              <a:rPr lang="en-US" dirty="0" smtClean="0"/>
              <a:t>burns:</a:t>
            </a:r>
          </a:p>
          <a:p>
            <a:endParaRPr lang="en-US" dirty="0" smtClean="0"/>
          </a:p>
          <a:p>
            <a:r>
              <a:rPr lang="en-US" dirty="0" smtClean="0"/>
              <a:t>3rd degree is extremely life threatening even when a small body part is affected</a:t>
            </a:r>
          </a:p>
          <a:p>
            <a:endParaRPr lang="en-US" dirty="0" smtClean="0"/>
          </a:p>
          <a:p>
            <a:r>
              <a:rPr lang="en-US" dirty="0" smtClean="0"/>
              <a:t> Do </a:t>
            </a:r>
            <a:r>
              <a:rPr lang="en-US" dirty="0"/>
              <a:t>not put anything on the </a:t>
            </a:r>
            <a:r>
              <a:rPr lang="en-US" dirty="0" smtClean="0"/>
              <a:t>burn </a:t>
            </a:r>
            <a:r>
              <a:rPr lang="en-US" dirty="0"/>
              <a:t>seek medical help </a:t>
            </a:r>
            <a:r>
              <a:rPr lang="en-US" dirty="0" smtClean="0"/>
              <a:t>immediately and </a:t>
            </a:r>
            <a:r>
              <a:rPr lang="en-US" dirty="0"/>
              <a:t>treat for </a:t>
            </a:r>
            <a:r>
              <a:rPr lang="en-US" dirty="0" smtClean="0"/>
              <a:t>shock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there is </a:t>
            </a:r>
            <a:r>
              <a:rPr lang="en-US" b="1" dirty="0" smtClean="0"/>
              <a:t>sticky</a:t>
            </a:r>
            <a:r>
              <a:rPr lang="en-US" dirty="0" smtClean="0"/>
              <a:t> clothing </a:t>
            </a:r>
            <a:r>
              <a:rPr lang="en-US" dirty="0"/>
              <a:t>on the burn do not remove it as this may </a:t>
            </a:r>
            <a:r>
              <a:rPr lang="en-US" dirty="0" smtClean="0"/>
              <a:t>also remove </a:t>
            </a:r>
            <a:r>
              <a:rPr lang="en-US" dirty="0"/>
              <a:t>skin. There is a very high risk of infection from this kind of burn</a:t>
            </a:r>
          </a:p>
        </p:txBody>
      </p:sp>
    </p:spTree>
    <p:extLst>
      <p:ext uri="{BB962C8B-B14F-4D97-AF65-F5344CB8AC3E}">
        <p14:creationId xmlns:p14="http://schemas.microsoft.com/office/powerpoint/2010/main" val="41464227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</TotalTime>
  <Words>357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SECTION 14  BURNS</vt:lpstr>
      <vt:lpstr>Definition</vt:lpstr>
      <vt:lpstr>CAUSES</vt:lpstr>
      <vt:lpstr>TYPES (CLASSIFICATION)</vt:lpstr>
      <vt:lpstr>SIGNS AND SYMPTOMS</vt:lpstr>
      <vt:lpstr>ASSESSING BURNS</vt:lpstr>
      <vt:lpstr>MANAGEMENT (The three Cs) </vt:lpstr>
      <vt:lpstr>MANAGEMENT</vt:lpstr>
      <vt:lpstr>MANAGEMENT</vt:lpstr>
      <vt:lpstr>MANAGEMENT</vt:lpstr>
      <vt:lpstr>END OF SECTION 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BURNS</dc:title>
  <dc:creator>D.r Nic</dc:creator>
  <cp:lastModifiedBy>WILLIAM</cp:lastModifiedBy>
  <cp:revision>10</cp:revision>
  <dcterms:created xsi:type="dcterms:W3CDTF">2016-04-06T04:32:55Z</dcterms:created>
  <dcterms:modified xsi:type="dcterms:W3CDTF">2018-05-12T09:15:42Z</dcterms:modified>
</cp:coreProperties>
</file>